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3"/>
  </p:notesMasterIdLst>
  <p:handoutMasterIdLst>
    <p:handoutMasterId r:id="rId24"/>
  </p:handoutMasterIdLst>
  <p:sldIdLst>
    <p:sldId id="256" r:id="rId5"/>
    <p:sldId id="304" r:id="rId6"/>
    <p:sldId id="307" r:id="rId7"/>
    <p:sldId id="319" r:id="rId8"/>
    <p:sldId id="308" r:id="rId9"/>
    <p:sldId id="320" r:id="rId10"/>
    <p:sldId id="324" r:id="rId11"/>
    <p:sldId id="325" r:id="rId12"/>
    <p:sldId id="333" r:id="rId13"/>
    <p:sldId id="334" r:id="rId14"/>
    <p:sldId id="335" r:id="rId15"/>
    <p:sldId id="336" r:id="rId16"/>
    <p:sldId id="337" r:id="rId17"/>
    <p:sldId id="329" r:id="rId18"/>
    <p:sldId id="328" r:id="rId19"/>
    <p:sldId id="331" r:id="rId20"/>
    <p:sldId id="332" r:id="rId21"/>
    <p:sldId id="330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719" autoAdjust="0"/>
    <p:restoredTop sz="94598" autoAdjust="0"/>
  </p:normalViewPr>
  <p:slideViewPr>
    <p:cSldViewPr snapToGrid="0">
      <p:cViewPr>
        <p:scale>
          <a:sx n="33" d="100"/>
          <a:sy n="33" d="100"/>
        </p:scale>
        <p:origin x="104" y="17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7/3/2023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DEF92653-5D6D-47E6-8744-0DAF76E049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0102" y="960594"/>
            <a:ext cx="5828114" cy="49368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pt-BR" sz="38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Instrumente de securizare a informațiilor private pentru pentesting</a:t>
            </a:r>
            <a:endParaRPr lang="en-US" sz="3800" b="1" dirty="0">
              <a:solidFill>
                <a:schemeClr val="tx1"/>
              </a:solidFill>
              <a:latin typeface="Franco" pitchFamily="2" charset="0"/>
              <a:ea typeface="Franco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02185" y="1390650"/>
            <a:ext cx="3292084" cy="40767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ts val="200"/>
              </a:spcBef>
            </a:pPr>
            <a:r>
              <a:rPr lang="ro-RO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Student</a:t>
            </a:r>
            <a:r>
              <a:rPr lang="en-US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: </a:t>
            </a:r>
          </a:p>
          <a:p>
            <a:pPr>
              <a:spcBef>
                <a:spcPts val="200"/>
              </a:spcBef>
            </a:pPr>
            <a:r>
              <a:rPr lang="en-US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Florian-Luis Micu</a:t>
            </a:r>
          </a:p>
          <a:p>
            <a:pPr>
              <a:spcBef>
                <a:spcPts val="200"/>
              </a:spcBef>
            </a:pPr>
            <a:endParaRPr lang="en-US" sz="2000" b="1" dirty="0">
              <a:solidFill>
                <a:schemeClr val="tx1"/>
              </a:solidFill>
              <a:latin typeface="Franco" pitchFamily="2" charset="0"/>
              <a:ea typeface="Franco" pitchFamily="2" charset="0"/>
            </a:endParaRPr>
          </a:p>
          <a:p>
            <a:pPr>
              <a:spcBef>
                <a:spcPts val="200"/>
              </a:spcBef>
            </a:pPr>
            <a:r>
              <a:rPr lang="en-US" sz="2000" b="1" dirty="0" err="1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Coordonator</a:t>
            </a:r>
            <a:r>
              <a:rPr lang="en-US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ro-RO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științific</a:t>
            </a:r>
            <a:endParaRPr lang="en-US" sz="2000" b="1" dirty="0">
              <a:solidFill>
                <a:schemeClr val="tx1"/>
              </a:solidFill>
              <a:latin typeface="Franco" pitchFamily="2" charset="0"/>
              <a:ea typeface="Franco" pitchFamily="2" charset="0"/>
            </a:endParaRPr>
          </a:p>
          <a:p>
            <a:pPr>
              <a:spcBef>
                <a:spcPts val="200"/>
              </a:spcBef>
            </a:pPr>
            <a:r>
              <a:rPr lang="en-US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Conf. dr. </a:t>
            </a:r>
            <a:r>
              <a:rPr lang="en-US" sz="2000" b="1" dirty="0" err="1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ing</a:t>
            </a:r>
            <a:r>
              <a:rPr lang="en-US" sz="2000" b="1" dirty="0">
                <a:solidFill>
                  <a:schemeClr val="tx1"/>
                </a:solidFill>
                <a:latin typeface="Franco" pitchFamily="2" charset="0"/>
                <a:ea typeface="Franco" pitchFamily="2" charset="0"/>
              </a:rPr>
              <a:t>. Daniel Rosner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CA98CE3-81A7-4FFE-A047-9AA65998D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7315200" y="1733549"/>
            <a:ext cx="0" cy="3390901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Text&#10;&#10;Description automatically generated with medium confidence">
            <a:extLst>
              <a:ext uri="{FF2B5EF4-FFF2-40B4-BE49-F238E27FC236}">
                <a16:creationId xmlns:a16="http://schemas.microsoft.com/office/drawing/2014/main" id="{CAE43723-45B4-DF4E-5B0C-05451944D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12" y="314525"/>
            <a:ext cx="2407444" cy="1020668"/>
          </a:xfrm>
          <a:prstGeom prst="rect">
            <a:avLst/>
          </a:prstGeom>
        </p:spPr>
      </p:pic>
      <p:pic>
        <p:nvPicPr>
          <p:cNvPr id="20" name="Picture 19" descr="A picture containing calendar&#10;&#10;Description automatically generated">
            <a:extLst>
              <a:ext uri="{FF2B5EF4-FFF2-40B4-BE49-F238E27FC236}">
                <a16:creationId xmlns:a16="http://schemas.microsoft.com/office/drawing/2014/main" id="{657D2D89-4D1D-A4F7-51DA-BDEE28A61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2723" y="354205"/>
            <a:ext cx="2001846" cy="941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Introducerea unui Script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Ieșiri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AB07D5C5-DA2D-55E4-A77D-F806FCE5A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186" y="1801294"/>
            <a:ext cx="6188453" cy="48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2671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Introducerea unui Script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grafice și tabele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4DCDC66-5D08-E265-F526-957B417A39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211" y="2126043"/>
            <a:ext cx="4991100" cy="39055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83AFE3F-F95B-EB17-76A6-07C7DBC22C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4444" y="2307431"/>
            <a:ext cx="6093657" cy="364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971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design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forma inițială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12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DB936-07D5-C305-A2DA-761F927C709F}"/>
              </a:ext>
            </a:extLst>
          </p:cNvPr>
          <p:cNvSpPr txBox="1"/>
          <p:nvPr/>
        </p:nvSpPr>
        <p:spPr>
          <a:xfrm>
            <a:off x="3047505" y="324433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C6ECA71-2E43-4FDD-D266-564C325122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6737" y="1913973"/>
            <a:ext cx="5383424" cy="403998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17CF974-EAE0-68BE-7A52-6030AABAF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7518" y="1866162"/>
            <a:ext cx="4728182" cy="408779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AD183B-5898-735C-436A-DDE9F3BC105D}"/>
              </a:ext>
            </a:extLst>
          </p:cNvPr>
          <p:cNvSpPr txBox="1"/>
          <p:nvPr/>
        </p:nvSpPr>
        <p:spPr>
          <a:xfrm>
            <a:off x="2310654" y="6066637"/>
            <a:ext cx="33909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Surs</a:t>
            </a:r>
            <a:r>
              <a:rPr lang="ro-RO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ă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ro-RO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https://horizon-ui.com/</a:t>
            </a:r>
          </a:p>
        </p:txBody>
      </p:sp>
    </p:spTree>
    <p:extLst>
      <p:ext uri="{BB962C8B-B14F-4D97-AF65-F5344CB8AC3E}">
        <p14:creationId xmlns:p14="http://schemas.microsoft.com/office/powerpoint/2010/main" val="28809136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design</a:t>
            </a:r>
            <a:br>
              <a:rPr lang="en-US" b="1">
                <a:latin typeface="Franco" pitchFamily="2" charset="0"/>
                <a:ea typeface="Franco" pitchFamily="2" charset="0"/>
              </a:rPr>
            </a:br>
            <a:r>
              <a:rPr lang="ro-RO" sz="2500" b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modern 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și fluid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63DB936-07D5-C305-A2DA-761F927C709F}"/>
              </a:ext>
            </a:extLst>
          </p:cNvPr>
          <p:cNvSpPr txBox="1"/>
          <p:nvPr/>
        </p:nvSpPr>
        <p:spPr>
          <a:xfrm>
            <a:off x="3047505" y="3244334"/>
            <a:ext cx="6095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85A681-84A4-BD9F-0543-1C0F5837BF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306" y="2009771"/>
            <a:ext cx="5522659" cy="40988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D56C03-DDC2-FFCD-C2D9-9C52EF70C6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4049" y="2009771"/>
            <a:ext cx="5522659" cy="4098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83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rezultate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gestionare mai simpla a script-urilor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14</a:t>
            </a:fld>
            <a:endParaRPr lang="en-US"/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93BD117-AA49-D6D9-7370-F5ED9EE8D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4406" y="2001622"/>
            <a:ext cx="5328071" cy="395437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0F1ABC2-E28D-FC7A-E9BB-F89DCA3C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318" y="2001595"/>
            <a:ext cx="5328072" cy="395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2391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Rezultate</a:t>
            </a:r>
            <a:r>
              <a:rPr lang="en-US" sz="3500" b="1" dirty="0">
                <a:latin typeface="Franco" pitchFamily="2" charset="0"/>
                <a:ea typeface="Franco" pitchFamily="2" charset="0"/>
              </a:rPr>
              <a:t>(2)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funcțional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cross-platform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C6885F-3593-9891-F903-7963ACA27E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2063774"/>
            <a:ext cx="5219700" cy="3873996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E9367B2A-03AA-F4D4-AFF4-E86D6136F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7077" y="1964974"/>
            <a:ext cx="5434289" cy="4143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57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en-US" sz="3500" b="1" dirty="0" err="1">
                <a:latin typeface="Franco" pitchFamily="2" charset="0"/>
                <a:ea typeface="Franco" pitchFamily="2" charset="0"/>
              </a:rPr>
              <a:t>Metrici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resursele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consumate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în timpul rulării unui script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872D33-66F1-0560-50A2-17E2E5B44E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2143086"/>
            <a:ext cx="6555388" cy="1664534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41476540-6CB2-F5FB-1A37-1E501A3D3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142" y="4339713"/>
            <a:ext cx="8824542" cy="143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4920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en-US" sz="3500" b="1" dirty="0" err="1">
                <a:latin typeface="Franco" pitchFamily="2" charset="0"/>
                <a:ea typeface="Franco" pitchFamily="2" charset="0"/>
              </a:rPr>
              <a:t>Metrici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rezultate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benchmark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lighthouse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chromium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17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A025ED-D317-6886-2108-996EF0A1AD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432" y="3383461"/>
            <a:ext cx="2914800" cy="13907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0F4BF20-F656-0523-6354-66C0A71FE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1646" y="2015456"/>
            <a:ext cx="5897990" cy="4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570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concluzii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chestionar aplicabilitate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valiant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18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C9259A-4979-6E72-CC86-8D29603E46B3}"/>
              </a:ext>
            </a:extLst>
          </p:cNvPr>
          <p:cNvSpPr txBox="1"/>
          <p:nvPr/>
        </p:nvSpPr>
        <p:spPr>
          <a:xfrm>
            <a:off x="765958" y="2066306"/>
            <a:ext cx="10664042" cy="2951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Completat de 9 ingineri din domeniul IT, 3 având experiență în </a:t>
            </a:r>
            <a:r>
              <a:rPr lang="ro-RO" dirty="0" err="1"/>
              <a:t>pentesting</a:t>
            </a:r>
            <a:r>
              <a:rPr lang="en-US" dirty="0"/>
              <a:t>;</a:t>
            </a:r>
            <a:endParaRPr lang="ro-R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8/9 din participanți preferă să folosească </a:t>
            </a:r>
            <a:r>
              <a:rPr lang="ro-RO" dirty="0" err="1"/>
              <a:t>Valiant</a:t>
            </a:r>
            <a:r>
              <a:rPr lang="ro-RO" dirty="0"/>
              <a:t> pentru auditul datelor, restul fiind indiferenți</a:t>
            </a:r>
            <a:r>
              <a:rPr lang="en-US" dirty="0"/>
              <a:t>;</a:t>
            </a:r>
            <a:endParaRPr lang="ro-R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Toți participanții au reușit să extragă date de interes folosind funcționalitățile aplicației</a:t>
            </a:r>
            <a:r>
              <a:rPr lang="en-US" dirty="0"/>
              <a:t>;</a:t>
            </a:r>
            <a:endParaRPr lang="ro-R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Toți participanții consideră aplicația intuitivă</a:t>
            </a:r>
            <a:r>
              <a:rPr lang="en-US" dirty="0"/>
              <a:t>;</a:t>
            </a:r>
            <a:endParaRPr lang="ro-R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Script-urile </a:t>
            </a:r>
            <a:r>
              <a:rPr lang="ro-RO" dirty="0" err="1"/>
              <a:t>preconfigurate</a:t>
            </a:r>
            <a:r>
              <a:rPr lang="ro-RO" dirty="0"/>
              <a:t> au fost apreciate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ro-RO" dirty="0"/>
              <a:t> de 66,7% din utilizatori</a:t>
            </a:r>
            <a:r>
              <a:rPr lang="en-US" dirty="0"/>
              <a:t>;</a:t>
            </a:r>
            <a:endParaRPr lang="ro-RO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o-RO" dirty="0"/>
              <a:t>Funcționalitățile introduse de aplicație au fost apreciate de toți utilizatorii, recenziile pentru fiecare funcționalitate fiind de cel puțin 4/5 puncte.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6995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11" y="755649"/>
            <a:ext cx="10798176" cy="1051914"/>
          </a:xfrm>
        </p:spPr>
        <p:txBody>
          <a:bodyPr/>
          <a:lstStyle/>
          <a:p>
            <a:r>
              <a:rPr lang="en-US" sz="3500" b="1" dirty="0">
                <a:latin typeface="Franco" pitchFamily="2" charset="0"/>
                <a:ea typeface="Franco" pitchFamily="2" charset="0"/>
              </a:rPr>
              <a:t>Context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atacuri și d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ate v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ulnerabil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</a:t>
            </a:fld>
            <a:endParaRPr lang="en-US"/>
          </a:p>
        </p:txBody>
      </p:sp>
      <p:pic>
        <p:nvPicPr>
          <p:cNvPr id="7" name="Picture 6" descr="A picture containing circle, colorfulness, graphics, light&#10;&#10;Description automatically generated">
            <a:extLst>
              <a:ext uri="{FF2B5EF4-FFF2-40B4-BE49-F238E27FC236}">
                <a16:creationId xmlns:a16="http://schemas.microsoft.com/office/drawing/2014/main" id="{089E2BAE-733B-271E-5B09-63E2140D60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250" y="2217763"/>
            <a:ext cx="10595497" cy="28723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867A8D-C55B-5E15-8AEA-63ADAEEA6DAC}"/>
              </a:ext>
            </a:extLst>
          </p:cNvPr>
          <p:cNvSpPr txBox="1"/>
          <p:nvPr/>
        </p:nvSpPr>
        <p:spPr>
          <a:xfrm>
            <a:off x="639605" y="5186273"/>
            <a:ext cx="2576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1 milliard de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mailuri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au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fost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expuse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într-un singur an</a:t>
            </a:r>
            <a:r>
              <a:rPr 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, </a:t>
            </a:r>
            <a:r>
              <a:rPr lang="en-US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afect</a:t>
            </a:r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ând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1 din 5 utilizatori conectați la internet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Franco" pitchFamily="2" charset="0"/>
              <a:ea typeface="Franc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1772DB-12EC-9C91-07CF-323D5BA809B8}"/>
              </a:ext>
            </a:extLst>
          </p:cNvPr>
          <p:cNvSpPr txBox="1"/>
          <p:nvPr/>
        </p:nvSpPr>
        <p:spPr>
          <a:xfrm>
            <a:off x="3431354" y="5186273"/>
            <a:ext cx="257651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mitigarea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datelor private expuse au costat businessurile în medie 4,35 milioane de dolari în 2022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Franco" pitchFamily="2" charset="0"/>
              <a:ea typeface="Franc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C66F18-2644-FAFA-33BD-5AF48DC33BA3}"/>
              </a:ext>
            </a:extLst>
          </p:cNvPr>
          <p:cNvSpPr txBox="1"/>
          <p:nvPr/>
        </p:nvSpPr>
        <p:spPr>
          <a:xfrm>
            <a:off x="6223103" y="5183009"/>
            <a:ext cx="25765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1 din 2 americani au avut contul spart de un atacator în 2022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Franco" pitchFamily="2" charset="0"/>
              <a:ea typeface="Franco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BF7A3A5-230D-8C94-11F8-D5452A92024B}"/>
              </a:ext>
            </a:extLst>
          </p:cNvPr>
          <p:cNvSpPr txBox="1"/>
          <p:nvPr/>
        </p:nvSpPr>
        <p:spPr>
          <a:xfrm>
            <a:off x="9014852" y="5186273"/>
            <a:ext cx="25765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236,1 milioane de atacuri </a:t>
            </a:r>
            <a:r>
              <a:rPr lang="ro-RO" sz="1600" b="1" i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ransomware</a:t>
            </a:r>
            <a:r>
              <a:rPr lang="ro-RO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Franco" pitchFamily="2" charset="0"/>
                <a:ea typeface="Franco" pitchFamily="2" charset="0"/>
              </a:rPr>
              <a:t> au fost înregistrare în prima jumătate a anului 2022</a:t>
            </a:r>
            <a:endParaRPr lang="en-US" sz="1600" b="1" dirty="0">
              <a:solidFill>
                <a:schemeClr val="tx1">
                  <a:lumMod val="65000"/>
                  <a:lumOff val="35000"/>
                </a:schemeClr>
              </a:solidFill>
              <a:latin typeface="Franco" pitchFamily="2" charset="0"/>
              <a:ea typeface="Franco" pitchFamily="2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7CFB77-306E-FE32-C2BA-090E58A2844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554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911" y="749299"/>
            <a:ext cx="10798176" cy="1051914"/>
          </a:xfrm>
        </p:spPr>
        <p:txBody>
          <a:bodyPr/>
          <a:lstStyle/>
          <a:p>
            <a:r>
              <a:rPr lang="en-US" sz="3500" b="1" dirty="0">
                <a:latin typeface="Franco" pitchFamily="2" charset="0"/>
                <a:ea typeface="Franco" pitchFamily="2" charset="0"/>
              </a:rPr>
              <a:t>problem</a:t>
            </a:r>
            <a:r>
              <a:rPr lang="ro-RO" sz="3500" b="1" dirty="0">
                <a:latin typeface="Franco" pitchFamily="2" charset="0"/>
                <a:ea typeface="Franco" pitchFamily="2" charset="0"/>
              </a:rPr>
              <a:t>ă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varianț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a Constantă a domeniului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osint</a:t>
            </a:r>
            <a:br>
              <a:rPr lang="en-US" dirty="0"/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84DBF90-80C9-514E-E159-C01F36757B7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92255" y="2096128"/>
            <a:ext cx="11407487" cy="3965307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dirty="0"/>
              <a:t>Gestionarea mai multor script-uri este grea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dirty="0"/>
              <a:t>Rezultatele și configurările nu se pot împărtășii ușor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o-RO" dirty="0"/>
              <a:t>Script-uri adecvate sau cât mai generale sunt greu de găsit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Greu</a:t>
            </a:r>
            <a:r>
              <a:rPr lang="en-US" dirty="0"/>
              <a:t> de </a:t>
            </a:r>
            <a:r>
              <a:rPr lang="en-US" dirty="0" err="1"/>
              <a:t>vizualizat</a:t>
            </a:r>
            <a:r>
              <a:rPr lang="en-US" dirty="0"/>
              <a:t> </a:t>
            </a:r>
            <a:r>
              <a:rPr lang="en-US" dirty="0" err="1"/>
              <a:t>datorit</a:t>
            </a:r>
            <a:r>
              <a:rPr lang="ro-RO" dirty="0"/>
              <a:t>ă preferinței pentru CLI</a:t>
            </a:r>
          </a:p>
          <a:p>
            <a:pPr>
              <a:lnSpc>
                <a:spcPct val="100000"/>
              </a:lnSpc>
            </a:pP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5225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53533"/>
            <a:ext cx="10798176" cy="1051914"/>
          </a:xfrm>
        </p:spPr>
        <p:txBody>
          <a:bodyPr/>
          <a:lstStyle/>
          <a:p>
            <a:r>
              <a:rPr lang="en-US" sz="3500" b="1" dirty="0" err="1">
                <a:latin typeface="Franco" pitchFamily="2" charset="0"/>
                <a:ea typeface="Franco" pitchFamily="2" charset="0"/>
              </a:rPr>
              <a:t>solu</a:t>
            </a:r>
            <a:r>
              <a:rPr lang="ro-RO" sz="3500" b="1" dirty="0" err="1">
                <a:latin typeface="Franco" pitchFamily="2" charset="0"/>
                <a:ea typeface="Franco" pitchFamily="2" charset="0"/>
              </a:rPr>
              <a:t>ția</a:t>
            </a:r>
            <a:r>
              <a:rPr lang="ro-RO" sz="3500" b="1" dirty="0">
                <a:latin typeface="Franco" pitchFamily="2" charset="0"/>
                <a:ea typeface="Franco" pitchFamily="2" charset="0"/>
              </a:rPr>
              <a:t> propusă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aplicație de tip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dashboard</a:t>
            </a:r>
            <a:br>
              <a:rPr lang="en-US" dirty="0"/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4</a:t>
            </a:fld>
            <a:endParaRPr lang="en-US"/>
          </a:p>
        </p:txBody>
      </p:sp>
      <p:pic>
        <p:nvPicPr>
          <p:cNvPr id="7" name="Content Placeholder 6" descr="A picture containing text, circle, screenshot, font&#10;&#10;Description automatically generated">
            <a:extLst>
              <a:ext uri="{FF2B5EF4-FFF2-40B4-BE49-F238E27FC236}">
                <a16:creationId xmlns:a16="http://schemas.microsoft.com/office/drawing/2014/main" id="{D0A0AC99-DD8E-1302-00ED-CDCF883D644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3652187" y="1805447"/>
            <a:ext cx="4887625" cy="4750526"/>
          </a:xfrm>
        </p:spPr>
      </p:pic>
    </p:spTree>
    <p:extLst>
      <p:ext uri="{BB962C8B-B14F-4D97-AF65-F5344CB8AC3E}">
        <p14:creationId xmlns:p14="http://schemas.microsoft.com/office/powerpoint/2010/main" val="24448554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en-US" sz="3500" b="1" dirty="0">
                <a:latin typeface="Franco" pitchFamily="2" charset="0"/>
                <a:ea typeface="Franco" pitchFamily="2" charset="0"/>
              </a:rPr>
              <a:t>S</a:t>
            </a:r>
            <a:r>
              <a:rPr lang="ro-RO" sz="3500" b="1" dirty="0" err="1">
                <a:latin typeface="Franco" pitchFamily="2" charset="0"/>
                <a:ea typeface="Franco" pitchFamily="2" charset="0"/>
              </a:rPr>
              <a:t>tructură</a:t>
            </a:r>
            <a:r>
              <a:rPr lang="ro-RO" sz="3500" b="1" dirty="0">
                <a:latin typeface="Franco" pitchFamily="2" charset="0"/>
                <a:ea typeface="Franco" pitchFamily="2" charset="0"/>
              </a:rPr>
              <a:t> generală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arhitectură și tehnologii</a:t>
            </a:r>
            <a:br>
              <a:rPr lang="en-US" dirty="0"/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5</a:t>
            </a:fld>
            <a:endParaRPr lang="en-US"/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id="{007D4F3F-812C-4576-651E-41ED03B0A3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2646" y="1616075"/>
            <a:ext cx="7206708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103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Aplicație </a:t>
            </a:r>
            <a:r>
              <a:rPr lang="ro-RO" sz="3500" b="1" dirty="0" err="1">
                <a:latin typeface="Franco" pitchFamily="2" charset="0"/>
                <a:ea typeface="Franco" pitchFamily="2" charset="0"/>
              </a:rPr>
              <a:t>multi-platform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electron desktop pentru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windows</a:t>
            </a: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, linux și </a:t>
            </a:r>
            <a:r>
              <a:rPr lang="ro-RO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macos</a:t>
            </a:r>
            <a:br>
              <a:rPr lang="en-US" dirty="0"/>
            </a:b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 descr="A screen shot of a computer&#10;&#10;Description automatically generated with low confidence">
            <a:extLst>
              <a:ext uri="{FF2B5EF4-FFF2-40B4-BE49-F238E27FC236}">
                <a16:creationId xmlns:a16="http://schemas.microsoft.com/office/drawing/2014/main" id="{063DC90B-2A80-B3F1-EEE5-A49B3F659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7377" y="2345022"/>
            <a:ext cx="9434071" cy="376359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38323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Script-uri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script-</a:t>
            </a: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uri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preselectate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</a:t>
            </a:r>
            <a:r>
              <a:rPr lang="en-US" sz="2500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pentru</a:t>
            </a:r>
            <a:r>
              <a:rPr lang="en-US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 audit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7</a:t>
            </a:fld>
            <a:endParaRPr lang="en-US"/>
          </a:p>
        </p:txBody>
      </p:sp>
      <p:pic>
        <p:nvPicPr>
          <p:cNvPr id="5" name="Picture 4" descr="A screenshot of a computer screen&#10;&#10;Description automatically generated with low confidence">
            <a:extLst>
              <a:ext uri="{FF2B5EF4-FFF2-40B4-BE49-F238E27FC236}">
                <a16:creationId xmlns:a16="http://schemas.microsoft.com/office/drawing/2014/main" id="{CE7EB3AE-5440-8290-EFE8-CCC1AC679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816" y="2373549"/>
            <a:ext cx="8394367" cy="3463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6162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Scenarii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scenarii deja create pentru audit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C895EFAF-4C78-A2AA-415B-2DD7565C5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83" y="1801294"/>
            <a:ext cx="102965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26856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1C607-60F5-9CA7-4F14-48F3C99DDB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749380"/>
            <a:ext cx="10798176" cy="1051914"/>
          </a:xfrm>
        </p:spPr>
        <p:txBody>
          <a:bodyPr/>
          <a:lstStyle/>
          <a:p>
            <a:r>
              <a:rPr lang="ro-RO" sz="3500" b="1" dirty="0">
                <a:latin typeface="Franco" pitchFamily="2" charset="0"/>
                <a:ea typeface="Franco" pitchFamily="2" charset="0"/>
              </a:rPr>
              <a:t>Introducerea unui Script</a:t>
            </a:r>
            <a:br>
              <a:rPr lang="en-US" b="1" dirty="0">
                <a:latin typeface="Franco" pitchFamily="2" charset="0"/>
                <a:ea typeface="Franco" pitchFamily="2" charset="0"/>
              </a:rPr>
            </a:br>
            <a:r>
              <a:rPr lang="ro-RO" sz="25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ranco" pitchFamily="2" charset="0"/>
                <a:ea typeface="Franco" pitchFamily="2" charset="0"/>
              </a:rPr>
              <a:t>Intrări</a:t>
            </a:r>
            <a:endParaRPr lang="en-U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2FEE47-1D06-D0C4-4C86-89ED7204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9</a:t>
            </a:fld>
            <a:endParaRPr 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41FA358C-3D10-A9FF-F06E-1C36FFD65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33" y="1801294"/>
            <a:ext cx="6182160" cy="483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97730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1126</TotalTime>
  <Words>345</Words>
  <Application>Microsoft Office PowerPoint</Application>
  <PresentationFormat>Widescreen</PresentationFormat>
  <Paragraphs>55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Calisto MT</vt:lpstr>
      <vt:lpstr>Franco</vt:lpstr>
      <vt:lpstr>Univers Condensed</vt:lpstr>
      <vt:lpstr>ChronicleVTI</vt:lpstr>
      <vt:lpstr>Instrumente de securizare a informațiilor private pentru pentesting</vt:lpstr>
      <vt:lpstr>Context atacuri și date vulnerabile</vt:lpstr>
      <vt:lpstr>problemă varianța Constantă a domeniului osint </vt:lpstr>
      <vt:lpstr>soluția propusă aplicație de tip dashboard </vt:lpstr>
      <vt:lpstr>Structură generală arhitectură și tehnologii </vt:lpstr>
      <vt:lpstr>Aplicație multi-platform electron desktop pentru windows, linux și macos </vt:lpstr>
      <vt:lpstr>Script-uri script-uri preselectate pentru audit</vt:lpstr>
      <vt:lpstr>Scenarii scenarii deja create pentru audit</vt:lpstr>
      <vt:lpstr>Introducerea unui Script Intrări</vt:lpstr>
      <vt:lpstr>Introducerea unui Script Ieșiri</vt:lpstr>
      <vt:lpstr>Introducerea unui Script grafice și tabele</vt:lpstr>
      <vt:lpstr>design forma inițială</vt:lpstr>
      <vt:lpstr>design modern și fluid</vt:lpstr>
      <vt:lpstr>rezultate gestionare mai simpla a script-urilor</vt:lpstr>
      <vt:lpstr>Rezultate(2) funcțional cross-platform</vt:lpstr>
      <vt:lpstr>Metrici resursele consumate în timpul rulării unui script</vt:lpstr>
      <vt:lpstr>Metrici rezultate benchmark lighthouse chromium</vt:lpstr>
      <vt:lpstr>concluzii chestionar aplicabilitate valiant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Intelligence tools for pentesting</dc:title>
  <dc:creator>Florian-Luis MICU (110285)</dc:creator>
  <cp:lastModifiedBy>Florian-Luis MICU (110285)</cp:lastModifiedBy>
  <cp:revision>66</cp:revision>
  <dcterms:created xsi:type="dcterms:W3CDTF">2023-05-05T18:57:45Z</dcterms:created>
  <dcterms:modified xsi:type="dcterms:W3CDTF">2023-07-03T04:08:52Z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